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Bebas Neue Bold" charset="1" panose="020B0606020202050201"/>
      <p:regular r:id="rId16"/>
    </p:embeddedFont>
    <p:embeddedFont>
      <p:font typeface="Bebas Neue" charset="1" panose="00000500000000000000"/>
      <p:regular r:id="rId17"/>
    </p:embeddedFont>
    <p:embeddedFont>
      <p:font typeface="Poppins Bold" charset="1" panose="00000800000000000000"/>
      <p:regular r:id="rId18"/>
    </p:embeddedFont>
    <p:embeddedFont>
      <p:font typeface="Poppins" charset="1" panose="00000500000000000000"/>
      <p:regular r:id="rId19"/>
    </p:embeddedFont>
    <p:embeddedFont>
      <p:font typeface="Poppins Italics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2283734" y="2117812"/>
            <a:ext cx="399225" cy="2909294"/>
            <a:chOff x="0" y="0"/>
            <a:chExt cx="105146" cy="7662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146" cy="766234"/>
            </a:xfrm>
            <a:custGeom>
              <a:avLst/>
              <a:gdLst/>
              <a:ahLst/>
              <a:cxnLst/>
              <a:rect r="r" b="b" t="t" l="l"/>
              <a:pathLst>
                <a:path h="766234" w="105146">
                  <a:moveTo>
                    <a:pt x="0" y="0"/>
                  </a:moveTo>
                  <a:lnTo>
                    <a:pt x="105146" y="0"/>
                  </a:lnTo>
                  <a:lnTo>
                    <a:pt x="105146" y="766234"/>
                  </a:lnTo>
                  <a:lnTo>
                    <a:pt x="0" y="766234"/>
                  </a:lnTo>
                  <a:close/>
                </a:path>
              </a:pathLst>
            </a:custGeom>
            <a:solidFill>
              <a:srgbClr val="451E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5146" cy="8043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325518"/>
            <a:ext cx="15483179" cy="4932782"/>
            <a:chOff x="0" y="0"/>
            <a:chExt cx="2396092" cy="7633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96092" cy="763370"/>
            </a:xfrm>
            <a:custGeom>
              <a:avLst/>
              <a:gdLst/>
              <a:ahLst/>
              <a:cxnLst/>
              <a:rect r="r" b="b" t="t" l="l"/>
              <a:pathLst>
                <a:path h="763370" w="2396092">
                  <a:moveTo>
                    <a:pt x="0" y="0"/>
                  </a:moveTo>
                  <a:lnTo>
                    <a:pt x="2396092" y="0"/>
                  </a:lnTo>
                  <a:lnTo>
                    <a:pt x="2396092" y="763370"/>
                  </a:lnTo>
                  <a:lnTo>
                    <a:pt x="0" y="763370"/>
                  </a:lnTo>
                  <a:close/>
                </a:path>
              </a:pathLst>
            </a:custGeom>
            <a:blipFill>
              <a:blip r:embed="rId2"/>
              <a:stretch>
                <a:fillRect l="0" t="-34356" r="0" b="-34356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1028700"/>
            <a:ext cx="8420100" cy="2089147"/>
            <a:chOff x="0" y="0"/>
            <a:chExt cx="11226800" cy="2785529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42875"/>
              <a:ext cx="11226800" cy="1474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999"/>
                </a:lnSpc>
              </a:pPr>
              <a:r>
                <a:rPr lang="en-US" b="true" sz="7999" spc="-239">
                  <a:solidFill>
                    <a:srgbClr val="451E44"/>
                  </a:solidFill>
                  <a:latin typeface="Bebas Neue Bold"/>
                  <a:ea typeface="Bebas Neue Bold"/>
                  <a:cs typeface="Bebas Neue Bold"/>
                  <a:sym typeface="Bebas Neue Bold"/>
                </a:rPr>
                <a:t>Mapa de Prestadores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937804"/>
              <a:ext cx="11226800" cy="847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00"/>
                </a:lnSpc>
              </a:pPr>
              <a:r>
                <a:rPr lang="en-US" sz="4500" spc="-135">
                  <a:solidFill>
                    <a:srgbClr val="451E44"/>
                  </a:solidFill>
                  <a:latin typeface="Bebas Neue"/>
                  <a:ea typeface="Bebas Neue"/>
                  <a:cs typeface="Bebas Neue"/>
                  <a:sym typeface="Bebas Neue"/>
                </a:rPr>
                <a:t>12/2025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51E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717" y="2382363"/>
            <a:ext cx="18082566" cy="7617281"/>
          </a:xfrm>
          <a:custGeom>
            <a:avLst/>
            <a:gdLst/>
            <a:ahLst/>
            <a:cxnLst/>
            <a:rect r="r" b="b" t="t" l="l"/>
            <a:pathLst>
              <a:path h="7617281" w="18082566">
                <a:moveTo>
                  <a:pt x="0" y="0"/>
                </a:moveTo>
                <a:lnTo>
                  <a:pt x="18082566" y="0"/>
                </a:lnTo>
                <a:lnTo>
                  <a:pt x="18082566" y="7617281"/>
                </a:lnTo>
                <a:lnTo>
                  <a:pt x="0" y="76172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208631" y="519742"/>
            <a:ext cx="3777705" cy="1415214"/>
            <a:chOff x="0" y="0"/>
            <a:chExt cx="5036940" cy="188695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5036940" cy="1886952"/>
              <a:chOff x="0" y="0"/>
              <a:chExt cx="812800" cy="30449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304493"/>
              </a:xfrm>
              <a:custGeom>
                <a:avLst/>
                <a:gdLst/>
                <a:ahLst/>
                <a:cxnLst/>
                <a:rect r="r" b="b" t="t" l="l"/>
                <a:pathLst>
                  <a:path h="304493" w="812800">
                    <a:moveTo>
                      <a:pt x="25086" y="0"/>
                    </a:moveTo>
                    <a:lnTo>
                      <a:pt x="787714" y="0"/>
                    </a:lnTo>
                    <a:cubicBezTo>
                      <a:pt x="794367" y="0"/>
                      <a:pt x="800748" y="2643"/>
                      <a:pt x="805452" y="7348"/>
                    </a:cubicBezTo>
                    <a:cubicBezTo>
                      <a:pt x="810157" y="12052"/>
                      <a:pt x="812800" y="18433"/>
                      <a:pt x="812800" y="25086"/>
                    </a:cubicBezTo>
                    <a:lnTo>
                      <a:pt x="812800" y="279407"/>
                    </a:lnTo>
                    <a:cubicBezTo>
                      <a:pt x="812800" y="293262"/>
                      <a:pt x="801568" y="304493"/>
                      <a:pt x="787714" y="304493"/>
                    </a:cubicBezTo>
                    <a:lnTo>
                      <a:pt x="25086" y="304493"/>
                    </a:lnTo>
                    <a:cubicBezTo>
                      <a:pt x="18433" y="304493"/>
                      <a:pt x="12052" y="301850"/>
                      <a:pt x="7348" y="297146"/>
                    </a:cubicBezTo>
                    <a:cubicBezTo>
                      <a:pt x="2643" y="292441"/>
                      <a:pt x="0" y="286060"/>
                      <a:pt x="0" y="279407"/>
                    </a:cubicBezTo>
                    <a:lnTo>
                      <a:pt x="0" y="25086"/>
                    </a:lnTo>
                    <a:cubicBezTo>
                      <a:pt x="0" y="18433"/>
                      <a:pt x="2643" y="12052"/>
                      <a:pt x="7348" y="7348"/>
                    </a:cubicBezTo>
                    <a:cubicBezTo>
                      <a:pt x="12052" y="2643"/>
                      <a:pt x="18433" y="0"/>
                      <a:pt x="25086" y="0"/>
                    </a:cubicBezTo>
                    <a:close/>
                  </a:path>
                </a:pathLst>
              </a:custGeom>
              <a:solidFill>
                <a:srgbClr val="F5F5F5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0"/>
                <a:ext cx="812800" cy="30449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sp>
          <p:nvSpPr>
            <p:cNvPr name="TextBox 7" id="7"/>
            <p:cNvSpPr txBox="true"/>
            <p:nvPr/>
          </p:nvSpPr>
          <p:spPr>
            <a:xfrm rot="0">
              <a:off x="300970" y="614910"/>
              <a:ext cx="4435001" cy="10480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263"/>
                </a:lnSpc>
              </a:pPr>
              <a:r>
                <a:rPr lang="en-US" b="true" sz="6120">
                  <a:solidFill>
                    <a:srgbClr val="451E44"/>
                  </a:solidFill>
                  <a:latin typeface="Bebas Neue Bold"/>
                  <a:ea typeface="Bebas Neue Bold"/>
                  <a:cs typeface="Bebas Neue Bold"/>
                  <a:sym typeface="Bebas Neue Bold"/>
                </a:rPr>
                <a:t>Zona oeste ii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994696" y="519742"/>
            <a:ext cx="3777705" cy="1415214"/>
            <a:chOff x="0" y="0"/>
            <a:chExt cx="5036940" cy="1886952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5036940" cy="1886952"/>
              <a:chOff x="0" y="0"/>
              <a:chExt cx="812800" cy="30449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304493"/>
              </a:xfrm>
              <a:custGeom>
                <a:avLst/>
                <a:gdLst/>
                <a:ahLst/>
                <a:cxnLst/>
                <a:rect r="r" b="b" t="t" l="l"/>
                <a:pathLst>
                  <a:path h="304493" w="812800">
                    <a:moveTo>
                      <a:pt x="25086" y="0"/>
                    </a:moveTo>
                    <a:lnTo>
                      <a:pt x="787714" y="0"/>
                    </a:lnTo>
                    <a:cubicBezTo>
                      <a:pt x="794367" y="0"/>
                      <a:pt x="800748" y="2643"/>
                      <a:pt x="805452" y="7348"/>
                    </a:cubicBezTo>
                    <a:cubicBezTo>
                      <a:pt x="810157" y="12052"/>
                      <a:pt x="812800" y="18433"/>
                      <a:pt x="812800" y="25086"/>
                    </a:cubicBezTo>
                    <a:lnTo>
                      <a:pt x="812800" y="279407"/>
                    </a:lnTo>
                    <a:cubicBezTo>
                      <a:pt x="812800" y="293262"/>
                      <a:pt x="801568" y="304493"/>
                      <a:pt x="787714" y="304493"/>
                    </a:cubicBezTo>
                    <a:lnTo>
                      <a:pt x="25086" y="304493"/>
                    </a:lnTo>
                    <a:cubicBezTo>
                      <a:pt x="18433" y="304493"/>
                      <a:pt x="12052" y="301850"/>
                      <a:pt x="7348" y="297146"/>
                    </a:cubicBezTo>
                    <a:cubicBezTo>
                      <a:pt x="2643" y="292441"/>
                      <a:pt x="0" y="286060"/>
                      <a:pt x="0" y="279407"/>
                    </a:cubicBezTo>
                    <a:lnTo>
                      <a:pt x="0" y="25086"/>
                    </a:lnTo>
                    <a:cubicBezTo>
                      <a:pt x="0" y="18433"/>
                      <a:pt x="2643" y="12052"/>
                      <a:pt x="7348" y="7348"/>
                    </a:cubicBezTo>
                    <a:cubicBezTo>
                      <a:pt x="12052" y="2643"/>
                      <a:pt x="18433" y="0"/>
                      <a:pt x="25086" y="0"/>
                    </a:cubicBezTo>
                    <a:close/>
                  </a:path>
                </a:pathLst>
              </a:custGeom>
              <a:solidFill>
                <a:srgbClr val="F5F5F5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0"/>
                <a:ext cx="812800" cy="30449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605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300970" y="614910"/>
              <a:ext cx="4435001" cy="10480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263"/>
                </a:lnSpc>
              </a:pPr>
              <a:r>
                <a:rPr lang="en-US" b="true" sz="6120">
                  <a:solidFill>
                    <a:srgbClr val="451E44"/>
                  </a:solidFill>
                  <a:latin typeface="Bebas Neue Bold"/>
                  <a:ea typeface="Bebas Neue Bold"/>
                  <a:cs typeface="Bebas Neue Bold"/>
                  <a:sym typeface="Bebas Neue Bold"/>
                </a:rPr>
                <a:t>24.008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864128"/>
            <a:ext cx="3171570" cy="974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80"/>
              </a:lnSpc>
            </a:pPr>
            <a:r>
              <a:rPr lang="en-US" b="true" sz="8000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Carteira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325518"/>
            <a:ext cx="15483179" cy="4932782"/>
            <a:chOff x="0" y="0"/>
            <a:chExt cx="2396092" cy="7633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96092" cy="763370"/>
            </a:xfrm>
            <a:custGeom>
              <a:avLst/>
              <a:gdLst/>
              <a:ahLst/>
              <a:cxnLst/>
              <a:rect r="r" b="b" t="t" l="l"/>
              <a:pathLst>
                <a:path h="763370" w="2396092">
                  <a:moveTo>
                    <a:pt x="0" y="0"/>
                  </a:moveTo>
                  <a:lnTo>
                    <a:pt x="2396092" y="0"/>
                  </a:lnTo>
                  <a:lnTo>
                    <a:pt x="2396092" y="763370"/>
                  </a:lnTo>
                  <a:lnTo>
                    <a:pt x="0" y="763370"/>
                  </a:lnTo>
                  <a:close/>
                </a:path>
              </a:pathLst>
            </a:custGeom>
            <a:blipFill>
              <a:blip r:embed="rId2"/>
              <a:stretch>
                <a:fillRect l="0" t="-34356" r="0" b="-34356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1276350"/>
            <a:ext cx="5875912" cy="974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80"/>
              </a:lnSpc>
            </a:pPr>
            <a:r>
              <a:rPr lang="en-US" b="true" sz="8000">
                <a:solidFill>
                  <a:srgbClr val="451E44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Di camp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875837" y="971550"/>
            <a:ext cx="6619161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Região: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Zona Oeste I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Município: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Rio de Janeiro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Bairro: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Campo Grande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No raio de </a:t>
            </a:r>
            <a:r>
              <a:rPr lang="en-US" sz="23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8 km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Pacientes distintos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2.454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4.149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(59,1%)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Atendimentos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7.601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11.572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(65,7%)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Carteira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4.276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106.638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(4,0%)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7059687" y="1028700"/>
            <a:ext cx="399225" cy="8229600"/>
            <a:chOff x="0" y="0"/>
            <a:chExt cx="105146" cy="21674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14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05146">
                  <a:moveTo>
                    <a:pt x="0" y="0"/>
                  </a:moveTo>
                  <a:lnTo>
                    <a:pt x="105146" y="0"/>
                  </a:lnTo>
                  <a:lnTo>
                    <a:pt x="10514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451E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0514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59687" y="1028700"/>
            <a:ext cx="399225" cy="8229600"/>
            <a:chOff x="0" y="0"/>
            <a:chExt cx="105146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14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05146">
                  <a:moveTo>
                    <a:pt x="0" y="0"/>
                  </a:moveTo>
                  <a:lnTo>
                    <a:pt x="105146" y="0"/>
                  </a:lnTo>
                  <a:lnTo>
                    <a:pt x="10514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451E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514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325518"/>
            <a:ext cx="15483179" cy="4932782"/>
            <a:chOff x="0" y="0"/>
            <a:chExt cx="2396092" cy="7633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96092" cy="763370"/>
            </a:xfrm>
            <a:custGeom>
              <a:avLst/>
              <a:gdLst/>
              <a:ahLst/>
              <a:cxnLst/>
              <a:rect r="r" b="b" t="t" l="l"/>
              <a:pathLst>
                <a:path h="763370" w="2396092">
                  <a:moveTo>
                    <a:pt x="0" y="0"/>
                  </a:moveTo>
                  <a:lnTo>
                    <a:pt x="2396092" y="0"/>
                  </a:lnTo>
                  <a:lnTo>
                    <a:pt x="2396092" y="763370"/>
                  </a:lnTo>
                  <a:lnTo>
                    <a:pt x="0" y="763370"/>
                  </a:lnTo>
                  <a:close/>
                </a:path>
              </a:pathLst>
            </a:custGeom>
            <a:blipFill>
              <a:blip r:embed="rId2"/>
              <a:stretch>
                <a:fillRect l="0" t="-34356" r="0" b="-34356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276350"/>
            <a:ext cx="7007140" cy="185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80"/>
              </a:lnSpc>
            </a:pPr>
            <a:r>
              <a:rPr lang="en-US" b="true" sz="8000">
                <a:solidFill>
                  <a:srgbClr val="451E44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NOSSA SENHORA DO CARMO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75837" y="971550"/>
            <a:ext cx="6212626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Região: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Zona Oeste I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Município: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Rio de Janeiro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Bairro: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Campo Grande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No raio de </a:t>
            </a:r>
            <a:r>
              <a:rPr lang="en-US" sz="23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5 km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Pacientes distintos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47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4.149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(61,8%)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Atendimentos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72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122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(59,0%)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Carteira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3.022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106.638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(2,8%)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59687" y="1028700"/>
            <a:ext cx="399225" cy="8229600"/>
            <a:chOff x="0" y="0"/>
            <a:chExt cx="105146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14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05146">
                  <a:moveTo>
                    <a:pt x="0" y="0"/>
                  </a:moveTo>
                  <a:lnTo>
                    <a:pt x="105146" y="0"/>
                  </a:lnTo>
                  <a:lnTo>
                    <a:pt x="10514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451E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514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325518"/>
            <a:ext cx="15483179" cy="4932782"/>
            <a:chOff x="0" y="0"/>
            <a:chExt cx="2396092" cy="7633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96092" cy="763370"/>
            </a:xfrm>
            <a:custGeom>
              <a:avLst/>
              <a:gdLst/>
              <a:ahLst/>
              <a:cxnLst/>
              <a:rect r="r" b="b" t="t" l="l"/>
              <a:pathLst>
                <a:path h="763370" w="2396092">
                  <a:moveTo>
                    <a:pt x="0" y="0"/>
                  </a:moveTo>
                  <a:lnTo>
                    <a:pt x="2396092" y="0"/>
                  </a:lnTo>
                  <a:lnTo>
                    <a:pt x="2396092" y="763370"/>
                  </a:lnTo>
                  <a:lnTo>
                    <a:pt x="0" y="763370"/>
                  </a:lnTo>
                  <a:close/>
                </a:path>
              </a:pathLst>
            </a:custGeom>
            <a:blipFill>
              <a:blip r:embed="rId2"/>
              <a:stretch>
                <a:fillRect l="0" t="-34748" r="0" b="-34748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276350"/>
            <a:ext cx="6742008" cy="974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80"/>
              </a:lnSpc>
            </a:pPr>
            <a:r>
              <a:rPr lang="en-US" b="true" sz="8000">
                <a:solidFill>
                  <a:srgbClr val="451E44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VITória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75837" y="971550"/>
            <a:ext cx="6654512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Região: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Zona Oeste II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Município: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Rio de Janeiro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Bairro: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Barra da Tijuca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No raio de </a:t>
            </a:r>
            <a:r>
              <a:rPr lang="en-US" sz="23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8 km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Pacientes distintos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3.521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7.577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(46,5%)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Atendimentos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8.211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16.999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(48,3%)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Carteira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13.974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106.638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(13,1%)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59687" y="1028700"/>
            <a:ext cx="399225" cy="8229600"/>
            <a:chOff x="0" y="0"/>
            <a:chExt cx="105146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14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05146">
                  <a:moveTo>
                    <a:pt x="0" y="0"/>
                  </a:moveTo>
                  <a:lnTo>
                    <a:pt x="105146" y="0"/>
                  </a:lnTo>
                  <a:lnTo>
                    <a:pt x="10514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451E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514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325518"/>
            <a:ext cx="15483179" cy="4932782"/>
            <a:chOff x="0" y="0"/>
            <a:chExt cx="2396092" cy="7633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96092" cy="763370"/>
            </a:xfrm>
            <a:custGeom>
              <a:avLst/>
              <a:gdLst/>
              <a:ahLst/>
              <a:cxnLst/>
              <a:rect r="r" b="b" t="t" l="l"/>
              <a:pathLst>
                <a:path h="763370" w="2396092">
                  <a:moveTo>
                    <a:pt x="0" y="0"/>
                  </a:moveTo>
                  <a:lnTo>
                    <a:pt x="2396092" y="0"/>
                  </a:lnTo>
                  <a:lnTo>
                    <a:pt x="2396092" y="763370"/>
                  </a:lnTo>
                  <a:lnTo>
                    <a:pt x="0" y="763370"/>
                  </a:lnTo>
                  <a:close/>
                </a:path>
              </a:pathLst>
            </a:custGeom>
            <a:blipFill>
              <a:blip r:embed="rId2"/>
              <a:stretch>
                <a:fillRect l="0" t="-34159" r="0" b="-34159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276350"/>
            <a:ext cx="7236920" cy="185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0"/>
              </a:lnSpc>
            </a:pPr>
            <a:r>
              <a:rPr lang="en-US" sz="8000" b="true">
                <a:solidFill>
                  <a:srgbClr val="451E44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UNIMED</a:t>
            </a:r>
          </a:p>
          <a:p>
            <a:pPr algn="l" marL="0" indent="0" lvl="0">
              <a:lnSpc>
                <a:spcPts val="6880"/>
              </a:lnSpc>
            </a:pPr>
            <a:r>
              <a:rPr lang="en-US" b="true" sz="8000">
                <a:solidFill>
                  <a:srgbClr val="451E44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Barra da Tijuca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75837" y="971550"/>
            <a:ext cx="6725214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Região: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Zona Oeste II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Município: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Rio de Janeiro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Bairro: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Barra da Tijuca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No raio de </a:t>
            </a:r>
            <a:r>
              <a:rPr lang="en-US" sz="23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8 km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Pacientes distintos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4.112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12.847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(32,0%)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Atendimentos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10.633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28.956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(36,7%)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Carteira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10.166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106.638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(9,5%)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59687" y="1028700"/>
            <a:ext cx="399225" cy="8229600"/>
            <a:chOff x="0" y="0"/>
            <a:chExt cx="105146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14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05146">
                  <a:moveTo>
                    <a:pt x="0" y="0"/>
                  </a:moveTo>
                  <a:lnTo>
                    <a:pt x="105146" y="0"/>
                  </a:lnTo>
                  <a:lnTo>
                    <a:pt x="10514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451E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514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325518"/>
            <a:ext cx="15483179" cy="4932782"/>
            <a:chOff x="0" y="0"/>
            <a:chExt cx="2396092" cy="7633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96092" cy="763370"/>
            </a:xfrm>
            <a:custGeom>
              <a:avLst/>
              <a:gdLst/>
              <a:ahLst/>
              <a:cxnLst/>
              <a:rect r="r" b="b" t="t" l="l"/>
              <a:pathLst>
                <a:path h="763370" w="2396092">
                  <a:moveTo>
                    <a:pt x="0" y="0"/>
                  </a:moveTo>
                  <a:lnTo>
                    <a:pt x="2396092" y="0"/>
                  </a:lnTo>
                  <a:lnTo>
                    <a:pt x="2396092" y="763370"/>
                  </a:lnTo>
                  <a:lnTo>
                    <a:pt x="0" y="763370"/>
                  </a:lnTo>
                  <a:close/>
                </a:path>
              </a:pathLst>
            </a:custGeom>
            <a:blipFill>
              <a:blip r:embed="rId2"/>
              <a:stretch>
                <a:fillRect l="0" t="-34552" r="0" b="-34552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8875837" y="971550"/>
            <a:ext cx="6725214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Região: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Zona Norte I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Município: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Rio de Janeiro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Bairro: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Méier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No raio de </a:t>
            </a:r>
            <a:r>
              <a:rPr lang="en-US" sz="23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5 km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Pacientes distintos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3.301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5.242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(63,0%)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Atendimentos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7.712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11.383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(67,8%)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Carteira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12.469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106.638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(11,7%)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1276350"/>
            <a:ext cx="7236920" cy="1850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0"/>
              </a:lnSpc>
            </a:pPr>
            <a:r>
              <a:rPr lang="en-US" sz="8000" b="true">
                <a:solidFill>
                  <a:srgbClr val="451E44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UNIMED</a:t>
            </a:r>
          </a:p>
          <a:p>
            <a:pPr algn="l" marL="0" indent="0" lvl="0">
              <a:lnSpc>
                <a:spcPts val="6880"/>
              </a:lnSpc>
            </a:pPr>
            <a:r>
              <a:rPr lang="en-US" b="true" sz="8000">
                <a:solidFill>
                  <a:srgbClr val="451E44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Méier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59687" y="1028700"/>
            <a:ext cx="399225" cy="8229600"/>
            <a:chOff x="0" y="0"/>
            <a:chExt cx="105146" cy="21674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14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05146">
                  <a:moveTo>
                    <a:pt x="0" y="0"/>
                  </a:moveTo>
                  <a:lnTo>
                    <a:pt x="105146" y="0"/>
                  </a:lnTo>
                  <a:lnTo>
                    <a:pt x="10514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451E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514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325518"/>
            <a:ext cx="15483179" cy="4932782"/>
            <a:chOff x="0" y="0"/>
            <a:chExt cx="2396092" cy="7633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96092" cy="763370"/>
            </a:xfrm>
            <a:custGeom>
              <a:avLst/>
              <a:gdLst/>
              <a:ahLst/>
              <a:cxnLst/>
              <a:rect r="r" b="b" t="t" l="l"/>
              <a:pathLst>
                <a:path h="763370" w="2396092">
                  <a:moveTo>
                    <a:pt x="0" y="0"/>
                  </a:moveTo>
                  <a:lnTo>
                    <a:pt x="2396092" y="0"/>
                  </a:lnTo>
                  <a:lnTo>
                    <a:pt x="2396092" y="763370"/>
                  </a:lnTo>
                  <a:lnTo>
                    <a:pt x="0" y="763370"/>
                  </a:lnTo>
                  <a:close/>
                </a:path>
              </a:pathLst>
            </a:custGeom>
            <a:blipFill>
              <a:blip r:embed="rId2"/>
              <a:stretch>
                <a:fillRect l="0" t="-34356" r="0" b="-34356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276350"/>
            <a:ext cx="6742008" cy="974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880"/>
              </a:lnSpc>
            </a:pPr>
            <a:r>
              <a:rPr lang="en-US" b="true" sz="8000">
                <a:solidFill>
                  <a:srgbClr val="451E44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procor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75837" y="971550"/>
            <a:ext cx="6725214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Região: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Zona Norte II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Município: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Rio de Janeiro</a:t>
            </a:r>
          </a:p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Bairro:</a:t>
            </a:r>
            <a:r>
              <a:rPr lang="en-US" sz="22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Jardim Guanabara</a:t>
            </a:r>
          </a:p>
          <a:p>
            <a:pPr algn="l">
              <a:lnSpc>
                <a:spcPts val="3080"/>
              </a:lnSpc>
            </a:pP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No raio de </a:t>
            </a:r>
            <a:r>
              <a:rPr lang="en-US" sz="2300" b="true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10 km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Pacientes distintos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1.151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1.923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(59,9%)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Atendimentos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2.484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3.723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(66,7%)</a:t>
            </a:r>
          </a:p>
          <a:p>
            <a:pPr algn="l" marL="496571" indent="-248285" lvl="1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Carteira = 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7.637</a:t>
            </a:r>
            <a:r>
              <a:rPr lang="en-US" sz="2300">
                <a:solidFill>
                  <a:srgbClr val="333333"/>
                </a:solidFill>
                <a:latin typeface="Poppins"/>
                <a:ea typeface="Poppins"/>
                <a:cs typeface="Poppins"/>
                <a:sym typeface="Poppins"/>
              </a:rPr>
              <a:t> / 106.638</a:t>
            </a:r>
            <a:r>
              <a:rPr lang="en-US" b="true" sz="2300">
                <a:solidFill>
                  <a:srgbClr val="333333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300" i="true">
                <a:solidFill>
                  <a:srgbClr val="333333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(7,2%)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1500" y="2120517"/>
            <a:ext cx="7803630" cy="7137783"/>
            <a:chOff x="0" y="0"/>
            <a:chExt cx="2187575" cy="2001038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187575" cy="2001038"/>
            </a:xfrm>
            <a:custGeom>
              <a:avLst/>
              <a:gdLst/>
              <a:ahLst/>
              <a:cxnLst/>
              <a:rect r="r" b="b" t="t" l="l"/>
              <a:pathLst>
                <a:path h="2001038" w="2187575">
                  <a:moveTo>
                    <a:pt x="1093788" y="0"/>
                  </a:moveTo>
                  <a:lnTo>
                    <a:pt x="2187575" y="762300"/>
                  </a:lnTo>
                  <a:lnTo>
                    <a:pt x="1770568" y="2001038"/>
                  </a:lnTo>
                  <a:lnTo>
                    <a:pt x="417006" y="2001038"/>
                  </a:lnTo>
                  <a:lnTo>
                    <a:pt x="0" y="762300"/>
                  </a:lnTo>
                  <a:close/>
                </a:path>
              </a:pathLst>
            </a:custGeom>
            <a:solidFill>
              <a:srgbClr val="451E44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354721" y="464655"/>
              <a:ext cx="1478133" cy="1351362"/>
            </a:xfrm>
            <a:prstGeom prst="rect">
              <a:avLst/>
            </a:prstGeom>
          </p:spPr>
          <p:txBody>
            <a:bodyPr anchor="ctr" rtlCol="false" tIns="33778" lIns="33778" bIns="33778" rIns="33778"/>
            <a:lstStyle/>
            <a:p>
              <a:pPr algn="ctr" marL="0" indent="0" lvl="0">
                <a:lnSpc>
                  <a:spcPts val="1605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74890" y="808956"/>
            <a:ext cx="7803668" cy="7345652"/>
            <a:chOff x="0" y="0"/>
            <a:chExt cx="1680122" cy="15815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80122" cy="1581512"/>
            </a:xfrm>
            <a:custGeom>
              <a:avLst/>
              <a:gdLst/>
              <a:ahLst/>
              <a:cxnLst/>
              <a:rect r="r" b="b" t="t" l="l"/>
              <a:pathLst>
                <a:path h="1581512" w="1680122">
                  <a:moveTo>
                    <a:pt x="17858" y="0"/>
                  </a:moveTo>
                  <a:lnTo>
                    <a:pt x="1662265" y="0"/>
                  </a:lnTo>
                  <a:cubicBezTo>
                    <a:pt x="1667001" y="0"/>
                    <a:pt x="1671543" y="1881"/>
                    <a:pt x="1674892" y="5230"/>
                  </a:cubicBezTo>
                  <a:cubicBezTo>
                    <a:pt x="1678241" y="8579"/>
                    <a:pt x="1680122" y="13121"/>
                    <a:pt x="1680122" y="17858"/>
                  </a:cubicBezTo>
                  <a:lnTo>
                    <a:pt x="1680122" y="1563654"/>
                  </a:lnTo>
                  <a:cubicBezTo>
                    <a:pt x="1680122" y="1568391"/>
                    <a:pt x="1678241" y="1572933"/>
                    <a:pt x="1674892" y="1576282"/>
                  </a:cubicBezTo>
                  <a:cubicBezTo>
                    <a:pt x="1671543" y="1579631"/>
                    <a:pt x="1667001" y="1581512"/>
                    <a:pt x="1662265" y="1581512"/>
                  </a:cubicBezTo>
                  <a:lnTo>
                    <a:pt x="17858" y="1581512"/>
                  </a:lnTo>
                  <a:cubicBezTo>
                    <a:pt x="7995" y="1581512"/>
                    <a:pt x="0" y="1573517"/>
                    <a:pt x="0" y="1563654"/>
                  </a:cubicBezTo>
                  <a:lnTo>
                    <a:pt x="0" y="17858"/>
                  </a:lnTo>
                  <a:cubicBezTo>
                    <a:pt x="0" y="7995"/>
                    <a:pt x="7995" y="0"/>
                    <a:pt x="17858" y="0"/>
                  </a:cubicBezTo>
                  <a:close/>
                </a:path>
              </a:pathLst>
            </a:custGeom>
            <a:blipFill>
              <a:blip r:embed="rId2"/>
              <a:stretch>
                <a:fillRect l="-37563" t="0" r="-3756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92073" y="4254177"/>
            <a:ext cx="5522072" cy="329993"/>
            <a:chOff x="0" y="0"/>
            <a:chExt cx="1454373" cy="8691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54373" cy="86912"/>
            </a:xfrm>
            <a:custGeom>
              <a:avLst/>
              <a:gdLst/>
              <a:ahLst/>
              <a:cxnLst/>
              <a:rect r="r" b="b" t="t" l="l"/>
              <a:pathLst>
                <a:path h="86912" w="1454373">
                  <a:moveTo>
                    <a:pt x="0" y="0"/>
                  </a:moveTo>
                  <a:lnTo>
                    <a:pt x="1454373" y="0"/>
                  </a:lnTo>
                  <a:lnTo>
                    <a:pt x="1454373" y="86912"/>
                  </a:lnTo>
                  <a:lnTo>
                    <a:pt x="0" y="86912"/>
                  </a:ln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454373" cy="125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04044" y="2120517"/>
            <a:ext cx="7812427" cy="7137783"/>
            <a:chOff x="0" y="0"/>
            <a:chExt cx="2190115" cy="2000649"/>
          </a:xfrm>
        </p:grpSpPr>
        <p:sp>
          <p:nvSpPr>
            <p:cNvPr name="Freeform 11" id="1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190115" cy="2000649"/>
            </a:xfrm>
            <a:custGeom>
              <a:avLst/>
              <a:gdLst/>
              <a:ahLst/>
              <a:cxnLst/>
              <a:rect r="r" b="b" t="t" l="l"/>
              <a:pathLst>
                <a:path h="2000649" w="2190115">
                  <a:moveTo>
                    <a:pt x="1095057" y="0"/>
                  </a:moveTo>
                  <a:lnTo>
                    <a:pt x="2190115" y="762152"/>
                  </a:lnTo>
                  <a:lnTo>
                    <a:pt x="1772624" y="2000649"/>
                  </a:lnTo>
                  <a:lnTo>
                    <a:pt x="417491" y="2000649"/>
                  </a:lnTo>
                  <a:lnTo>
                    <a:pt x="0" y="762152"/>
                  </a:lnTo>
                  <a:close/>
                </a:path>
              </a:pathLst>
            </a:custGeom>
            <a:solidFill>
              <a:srgbClr val="451E44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355133" y="464565"/>
              <a:ext cx="1479849" cy="1351099"/>
            </a:xfrm>
            <a:prstGeom prst="rect">
              <a:avLst/>
            </a:prstGeom>
          </p:spPr>
          <p:txBody>
            <a:bodyPr anchor="ctr" rtlCol="false" tIns="33778" lIns="33778" bIns="33778" rIns="33778"/>
            <a:lstStyle/>
            <a:p>
              <a:pPr algn="ctr" marL="0" indent="0" lvl="0">
                <a:lnSpc>
                  <a:spcPts val="1605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904044" y="808956"/>
            <a:ext cx="7812528" cy="7345652"/>
            <a:chOff x="0" y="0"/>
            <a:chExt cx="1682030" cy="158151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82030" cy="1581512"/>
            </a:xfrm>
            <a:custGeom>
              <a:avLst/>
              <a:gdLst/>
              <a:ahLst/>
              <a:cxnLst/>
              <a:rect r="r" b="b" t="t" l="l"/>
              <a:pathLst>
                <a:path h="1581512" w="1682030">
                  <a:moveTo>
                    <a:pt x="17837" y="0"/>
                  </a:moveTo>
                  <a:lnTo>
                    <a:pt x="1664193" y="0"/>
                  </a:lnTo>
                  <a:cubicBezTo>
                    <a:pt x="1668924" y="0"/>
                    <a:pt x="1673460" y="1879"/>
                    <a:pt x="1676806" y="5224"/>
                  </a:cubicBezTo>
                  <a:cubicBezTo>
                    <a:pt x="1680151" y="8570"/>
                    <a:pt x="1682030" y="13107"/>
                    <a:pt x="1682030" y="17837"/>
                  </a:cubicBezTo>
                  <a:lnTo>
                    <a:pt x="1682030" y="1563675"/>
                  </a:lnTo>
                  <a:cubicBezTo>
                    <a:pt x="1682030" y="1568405"/>
                    <a:pt x="1680151" y="1572942"/>
                    <a:pt x="1676806" y="1576288"/>
                  </a:cubicBezTo>
                  <a:cubicBezTo>
                    <a:pt x="1673460" y="1579633"/>
                    <a:pt x="1668924" y="1581512"/>
                    <a:pt x="1664193" y="1581512"/>
                  </a:cubicBezTo>
                  <a:lnTo>
                    <a:pt x="17837" y="1581512"/>
                  </a:lnTo>
                  <a:cubicBezTo>
                    <a:pt x="13107" y="1581512"/>
                    <a:pt x="8570" y="1579633"/>
                    <a:pt x="5224" y="1576288"/>
                  </a:cubicBezTo>
                  <a:cubicBezTo>
                    <a:pt x="1879" y="1572942"/>
                    <a:pt x="0" y="1568405"/>
                    <a:pt x="0" y="1563675"/>
                  </a:cubicBezTo>
                  <a:lnTo>
                    <a:pt x="0" y="17837"/>
                  </a:lnTo>
                  <a:cubicBezTo>
                    <a:pt x="0" y="13107"/>
                    <a:pt x="1879" y="8570"/>
                    <a:pt x="5224" y="5224"/>
                  </a:cubicBezTo>
                  <a:cubicBezTo>
                    <a:pt x="8570" y="1879"/>
                    <a:pt x="13107" y="0"/>
                    <a:pt x="17837" y="0"/>
                  </a:cubicBezTo>
                  <a:close/>
                </a:path>
              </a:pathLst>
            </a:custGeom>
            <a:blipFill>
              <a:blip r:embed="rId3"/>
              <a:stretch>
                <a:fillRect l="-37668" t="0" r="-37668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8944387" y="1028700"/>
            <a:ext cx="399225" cy="8229600"/>
            <a:chOff x="0" y="0"/>
            <a:chExt cx="105146" cy="216746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514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05146">
                  <a:moveTo>
                    <a:pt x="0" y="0"/>
                  </a:moveTo>
                  <a:lnTo>
                    <a:pt x="105146" y="0"/>
                  </a:lnTo>
                  <a:lnTo>
                    <a:pt x="10514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451E44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0514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63168" y="8455645"/>
            <a:ext cx="7020294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00"/>
              </a:lnSpc>
            </a:pPr>
            <a:r>
              <a:rPr lang="en-US" sz="4500" spc="-135">
                <a:solidFill>
                  <a:srgbClr val="F5F5F5"/>
                </a:solidFill>
                <a:latin typeface="Bebas Neue"/>
                <a:ea typeface="Bebas Neue"/>
                <a:cs typeface="Bebas Neue"/>
                <a:sym typeface="Bebas Neue"/>
              </a:rPr>
              <a:t>UNIMED | Barra da Tijuca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305638" y="8455645"/>
            <a:ext cx="7012388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00"/>
              </a:lnSpc>
              <a:spcBef>
                <a:spcPct val="0"/>
              </a:spcBef>
            </a:pPr>
            <a:r>
              <a:rPr lang="en-US" sz="4500" spc="-135">
                <a:solidFill>
                  <a:srgbClr val="F5F5F5"/>
                </a:solidFill>
                <a:latin typeface="Bebas Neue"/>
                <a:ea typeface="Bebas Neue"/>
                <a:cs typeface="Bebas Neue"/>
                <a:sym typeface="Bebas Neue"/>
              </a:rPr>
              <a:t>Vitória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1500" y="2120517"/>
            <a:ext cx="7803630" cy="7137783"/>
            <a:chOff x="0" y="0"/>
            <a:chExt cx="2187575" cy="2001038"/>
          </a:xfrm>
        </p:grpSpPr>
        <p:sp>
          <p:nvSpPr>
            <p:cNvPr name="Freeform 3" id="3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187575" cy="2001038"/>
            </a:xfrm>
            <a:custGeom>
              <a:avLst/>
              <a:gdLst/>
              <a:ahLst/>
              <a:cxnLst/>
              <a:rect r="r" b="b" t="t" l="l"/>
              <a:pathLst>
                <a:path h="2001038" w="2187575">
                  <a:moveTo>
                    <a:pt x="1093788" y="0"/>
                  </a:moveTo>
                  <a:lnTo>
                    <a:pt x="2187575" y="762300"/>
                  </a:lnTo>
                  <a:lnTo>
                    <a:pt x="1770568" y="2001038"/>
                  </a:lnTo>
                  <a:lnTo>
                    <a:pt x="417006" y="2001038"/>
                  </a:lnTo>
                  <a:lnTo>
                    <a:pt x="0" y="762300"/>
                  </a:lnTo>
                  <a:close/>
                </a:path>
              </a:pathLst>
            </a:custGeom>
            <a:solidFill>
              <a:srgbClr val="451E44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354721" y="464655"/>
              <a:ext cx="1478133" cy="1351362"/>
            </a:xfrm>
            <a:prstGeom prst="rect">
              <a:avLst/>
            </a:prstGeom>
          </p:spPr>
          <p:txBody>
            <a:bodyPr anchor="ctr" rtlCol="false" tIns="33778" lIns="33778" bIns="33778" rIns="33778"/>
            <a:lstStyle/>
            <a:p>
              <a:pPr algn="ctr" marL="0" indent="0" lvl="0">
                <a:lnSpc>
                  <a:spcPts val="1605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74890" y="808956"/>
            <a:ext cx="7803668" cy="7345652"/>
            <a:chOff x="0" y="0"/>
            <a:chExt cx="1680122" cy="15815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80122" cy="1581512"/>
            </a:xfrm>
            <a:custGeom>
              <a:avLst/>
              <a:gdLst/>
              <a:ahLst/>
              <a:cxnLst/>
              <a:rect r="r" b="b" t="t" l="l"/>
              <a:pathLst>
                <a:path h="1581512" w="1680122">
                  <a:moveTo>
                    <a:pt x="17858" y="0"/>
                  </a:moveTo>
                  <a:lnTo>
                    <a:pt x="1662265" y="0"/>
                  </a:lnTo>
                  <a:cubicBezTo>
                    <a:pt x="1667001" y="0"/>
                    <a:pt x="1671543" y="1881"/>
                    <a:pt x="1674892" y="5230"/>
                  </a:cubicBezTo>
                  <a:cubicBezTo>
                    <a:pt x="1678241" y="8579"/>
                    <a:pt x="1680122" y="13121"/>
                    <a:pt x="1680122" y="17858"/>
                  </a:cubicBezTo>
                  <a:lnTo>
                    <a:pt x="1680122" y="1563654"/>
                  </a:lnTo>
                  <a:cubicBezTo>
                    <a:pt x="1680122" y="1568391"/>
                    <a:pt x="1678241" y="1572933"/>
                    <a:pt x="1674892" y="1576282"/>
                  </a:cubicBezTo>
                  <a:cubicBezTo>
                    <a:pt x="1671543" y="1579631"/>
                    <a:pt x="1667001" y="1581512"/>
                    <a:pt x="1662265" y="1581512"/>
                  </a:cubicBezTo>
                  <a:lnTo>
                    <a:pt x="17858" y="1581512"/>
                  </a:lnTo>
                  <a:cubicBezTo>
                    <a:pt x="7995" y="1581512"/>
                    <a:pt x="0" y="1573517"/>
                    <a:pt x="0" y="1563654"/>
                  </a:cubicBezTo>
                  <a:lnTo>
                    <a:pt x="0" y="17858"/>
                  </a:lnTo>
                  <a:cubicBezTo>
                    <a:pt x="0" y="7995"/>
                    <a:pt x="7995" y="0"/>
                    <a:pt x="17858" y="0"/>
                  </a:cubicBezTo>
                  <a:close/>
                </a:path>
              </a:pathLst>
            </a:custGeom>
            <a:blipFill>
              <a:blip r:embed="rId2"/>
              <a:stretch>
                <a:fillRect l="-35573" t="0" r="-3557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92073" y="4254177"/>
            <a:ext cx="5522072" cy="329993"/>
            <a:chOff x="0" y="0"/>
            <a:chExt cx="1454373" cy="8691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54373" cy="86912"/>
            </a:xfrm>
            <a:custGeom>
              <a:avLst/>
              <a:gdLst/>
              <a:ahLst/>
              <a:cxnLst/>
              <a:rect r="r" b="b" t="t" l="l"/>
              <a:pathLst>
                <a:path h="86912" w="1454373">
                  <a:moveTo>
                    <a:pt x="0" y="0"/>
                  </a:moveTo>
                  <a:lnTo>
                    <a:pt x="1454373" y="0"/>
                  </a:lnTo>
                  <a:lnTo>
                    <a:pt x="1454373" y="86912"/>
                  </a:lnTo>
                  <a:lnTo>
                    <a:pt x="0" y="86912"/>
                  </a:lnTo>
                  <a:close/>
                </a:path>
              </a:pathLst>
            </a:custGeom>
            <a:solidFill>
              <a:srgbClr val="33333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454373" cy="125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04044" y="2120517"/>
            <a:ext cx="7812427" cy="7137783"/>
            <a:chOff x="0" y="0"/>
            <a:chExt cx="2190115" cy="2000649"/>
          </a:xfrm>
        </p:grpSpPr>
        <p:sp>
          <p:nvSpPr>
            <p:cNvPr name="Freeform 11" id="11">
              <a:extLs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 flipH="false" flipV="false" rot="0">
              <a:off x="0" y="0"/>
              <a:ext cx="2190115" cy="2000649"/>
            </a:xfrm>
            <a:custGeom>
              <a:avLst/>
              <a:gdLst/>
              <a:ahLst/>
              <a:cxnLst/>
              <a:rect r="r" b="b" t="t" l="l"/>
              <a:pathLst>
                <a:path h="2000649" w="2190115">
                  <a:moveTo>
                    <a:pt x="1095057" y="0"/>
                  </a:moveTo>
                  <a:lnTo>
                    <a:pt x="2190115" y="762152"/>
                  </a:lnTo>
                  <a:lnTo>
                    <a:pt x="1772624" y="2000649"/>
                  </a:lnTo>
                  <a:lnTo>
                    <a:pt x="417491" y="2000649"/>
                  </a:lnTo>
                  <a:lnTo>
                    <a:pt x="0" y="762152"/>
                  </a:lnTo>
                  <a:close/>
                </a:path>
              </a:pathLst>
            </a:custGeom>
            <a:solidFill>
              <a:srgbClr val="451E44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355133" y="464565"/>
              <a:ext cx="1479849" cy="1351099"/>
            </a:xfrm>
            <a:prstGeom prst="rect">
              <a:avLst/>
            </a:prstGeom>
          </p:spPr>
          <p:txBody>
            <a:bodyPr anchor="ctr" rtlCol="false" tIns="33778" lIns="33778" bIns="33778" rIns="33778"/>
            <a:lstStyle/>
            <a:p>
              <a:pPr algn="ctr" marL="0" indent="0" lvl="0">
                <a:lnSpc>
                  <a:spcPts val="1605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944387" y="1028700"/>
            <a:ext cx="399225" cy="8229600"/>
            <a:chOff x="0" y="0"/>
            <a:chExt cx="105146" cy="216746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5146" cy="2167467"/>
            </a:xfrm>
            <a:custGeom>
              <a:avLst/>
              <a:gdLst/>
              <a:ahLst/>
              <a:cxnLst/>
              <a:rect r="r" b="b" t="t" l="l"/>
              <a:pathLst>
                <a:path h="2167467" w="105146">
                  <a:moveTo>
                    <a:pt x="0" y="0"/>
                  </a:moveTo>
                  <a:lnTo>
                    <a:pt x="105146" y="0"/>
                  </a:lnTo>
                  <a:lnTo>
                    <a:pt x="10514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451E44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05146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904044" y="808956"/>
            <a:ext cx="7812528" cy="7345652"/>
            <a:chOff x="0" y="0"/>
            <a:chExt cx="1682030" cy="158151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82030" cy="1581512"/>
            </a:xfrm>
            <a:custGeom>
              <a:avLst/>
              <a:gdLst/>
              <a:ahLst/>
              <a:cxnLst/>
              <a:rect r="r" b="b" t="t" l="l"/>
              <a:pathLst>
                <a:path h="1581512" w="1682030">
                  <a:moveTo>
                    <a:pt x="17837" y="0"/>
                  </a:moveTo>
                  <a:lnTo>
                    <a:pt x="1664193" y="0"/>
                  </a:lnTo>
                  <a:cubicBezTo>
                    <a:pt x="1668924" y="0"/>
                    <a:pt x="1673460" y="1879"/>
                    <a:pt x="1676806" y="5224"/>
                  </a:cubicBezTo>
                  <a:cubicBezTo>
                    <a:pt x="1680151" y="8570"/>
                    <a:pt x="1682030" y="13107"/>
                    <a:pt x="1682030" y="17837"/>
                  </a:cubicBezTo>
                  <a:lnTo>
                    <a:pt x="1682030" y="1563675"/>
                  </a:lnTo>
                  <a:cubicBezTo>
                    <a:pt x="1682030" y="1568405"/>
                    <a:pt x="1680151" y="1572942"/>
                    <a:pt x="1676806" y="1576288"/>
                  </a:cubicBezTo>
                  <a:cubicBezTo>
                    <a:pt x="1673460" y="1579633"/>
                    <a:pt x="1668924" y="1581512"/>
                    <a:pt x="1664193" y="1581512"/>
                  </a:cubicBezTo>
                  <a:lnTo>
                    <a:pt x="17837" y="1581512"/>
                  </a:lnTo>
                  <a:cubicBezTo>
                    <a:pt x="13107" y="1581512"/>
                    <a:pt x="8570" y="1579633"/>
                    <a:pt x="5224" y="1576288"/>
                  </a:cubicBezTo>
                  <a:cubicBezTo>
                    <a:pt x="1879" y="1572942"/>
                    <a:pt x="0" y="1568405"/>
                    <a:pt x="0" y="1563675"/>
                  </a:cubicBezTo>
                  <a:lnTo>
                    <a:pt x="0" y="17837"/>
                  </a:lnTo>
                  <a:cubicBezTo>
                    <a:pt x="0" y="13107"/>
                    <a:pt x="1879" y="8570"/>
                    <a:pt x="5224" y="5224"/>
                  </a:cubicBezTo>
                  <a:cubicBezTo>
                    <a:pt x="8570" y="1879"/>
                    <a:pt x="13107" y="0"/>
                    <a:pt x="17837" y="0"/>
                  </a:cubicBezTo>
                  <a:close/>
                </a:path>
              </a:pathLst>
            </a:custGeom>
            <a:blipFill>
              <a:blip r:embed="rId3"/>
              <a:stretch>
                <a:fillRect l="-35671" t="0" r="-35671" b="0"/>
              </a:stretch>
            </a:blip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0304063" y="8455645"/>
            <a:ext cx="7012388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00"/>
              </a:lnSpc>
              <a:spcBef>
                <a:spcPct val="0"/>
              </a:spcBef>
            </a:pPr>
            <a:r>
              <a:rPr lang="en-US" sz="4500" spc="-135">
                <a:solidFill>
                  <a:srgbClr val="F5F5F5"/>
                </a:solidFill>
                <a:latin typeface="Bebas Neue"/>
                <a:ea typeface="Bebas Neue"/>
                <a:cs typeface="Bebas Neue"/>
                <a:sym typeface="Bebas Neue"/>
              </a:rPr>
              <a:t>HIAS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63168" y="8455645"/>
            <a:ext cx="7020294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500"/>
              </a:lnSpc>
            </a:pPr>
            <a:r>
              <a:rPr lang="en-US" sz="4500" spc="-135">
                <a:solidFill>
                  <a:srgbClr val="F5F5F5"/>
                </a:solidFill>
                <a:latin typeface="Bebas Neue"/>
                <a:ea typeface="Bebas Neue"/>
                <a:cs typeface="Bebas Neue"/>
                <a:sym typeface="Bebas Neue"/>
              </a:rPr>
              <a:t>UNIMED | méier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Apresentação - Localização dos Incêndios</dc:description>
  <dc:identifier>DAHAJcAfkWE</dc:identifier>
  <dcterms:modified xsi:type="dcterms:W3CDTF">2011-08-01T06:04:30Z</dcterms:modified>
  <cp:revision>1</cp:revision>
  <dc:title>Apresentação - Localização dos Incêndios</dc:title>
</cp:coreProperties>
</file>

<file path=docProps/thumbnail.jpeg>
</file>